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4" r:id="rId14"/>
    <p:sldId id="268" r:id="rId15"/>
    <p:sldId id="269" r:id="rId16"/>
    <p:sldId id="270" r:id="rId17"/>
    <p:sldId id="271" r:id="rId18"/>
    <p:sldId id="272" r:id="rId19"/>
    <p:sldId id="273" r:id="rId20"/>
  </p:sldIdLst>
  <p:sldSz cx="9144000" cy="5143500" type="screen16x9"/>
  <p:notesSz cx="6858000" cy="9144000"/>
  <p:embeddedFontLst>
    <p:embeddedFont>
      <p:font typeface="Lato" charset="0"/>
      <p:regular r:id="rId22"/>
      <p:bold r:id="rId23"/>
      <p:italic r:id="rId24"/>
      <p:boldItalic r:id="rId25"/>
    </p:embeddedFont>
    <p:embeddedFont>
      <p:font typeface="Malgun Gothic" pitchFamily="34" charset="-127"/>
      <p:regular r:id="rId26"/>
      <p:bold r:id="rId27"/>
    </p:embeddedFont>
    <p:embeddedFont>
      <p:font typeface="Montserrat" pitchFamily="2" charset="0"/>
      <p:regular r:id="rId28"/>
    </p:embeddedFont>
    <p:embeddedFont>
      <p:font typeface="Roboto" charset="0"/>
      <p:regular r:id="rId29"/>
      <p:bold r:id="rId30"/>
      <p:italic r:id="rId31"/>
      <p:boldItalic r:id="rId32"/>
    </p:embeddedFont>
    <p:embeddedFont>
      <p:font typeface="Merriweather Light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-658" y="-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5595954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88060cbd0c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88060cbd0c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88060cbd0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88060cbd0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88060cbd0c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88060cbd0c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965852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88060cbd0c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88060cbd0c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88060cbd0c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88060cbd0c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88060cbd0c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88060cbd0c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8060cbd0c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88060cbd0c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88060cbd0c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88060cbd0c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88060cbd0c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88060cbd0c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88060cbd0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88060cbd0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88060cbd0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88060cbd0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88060cbd0c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88060cbd0c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88060cbd0c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88060cbd0c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88060cbd0c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88060cbd0c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88060cbd0c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88060cbd0c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88060cbd0c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88060cbd0c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88060cbd0c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88060cbd0c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900" b="1"/>
              <a:t>PROJECT ON SELENIUM AND DOCKER</a:t>
            </a:r>
            <a:endParaRPr sz="2900" b="1"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Presented By :  Swarali Dandekar</a:t>
            </a:r>
            <a:endParaRPr sz="16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Employee Id : 201323</a:t>
            </a:r>
            <a:endParaRPr sz="1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2"/>
          <p:cNvSpPr txBox="1"/>
          <p:nvPr/>
        </p:nvSpPr>
        <p:spPr>
          <a:xfrm>
            <a:off x="1239775" y="281700"/>
            <a:ext cx="7389900" cy="40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808080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//navigation to </a:t>
            </a:r>
            <a:r>
              <a:rPr lang="en" sz="1200" u="sng">
                <a:solidFill>
                  <a:srgbClr val="808080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skincare</a:t>
            </a:r>
            <a:r>
              <a:rPr lang="en" sz="1200">
                <a:solidFill>
                  <a:srgbClr val="808080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 and adding product to cart</a:t>
            </a:r>
            <a:endParaRPr sz="1200">
              <a:solidFill>
                <a:srgbClr val="808080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" sz="1200" i="1">
                <a:solidFill>
                  <a:srgbClr val="8DDAF8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dr</a:t>
            </a:r>
            <a:r>
              <a:rPr lang="en" sz="12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200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navigate</a:t>
            </a:r>
            <a:r>
              <a:rPr lang="en" sz="12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 sz="12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200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lang="en" sz="12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00">
                <a:solidFill>
                  <a:srgbClr val="17C6A3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"https://www.khadinatural.com/collections/skin-care"</a:t>
            </a:r>
            <a:r>
              <a:rPr lang="en" sz="12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2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" sz="1200" i="1">
                <a:solidFill>
                  <a:srgbClr val="8DDAF8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dr</a:t>
            </a:r>
            <a:r>
              <a:rPr lang="en" sz="12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200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findElement</a:t>
            </a:r>
            <a:r>
              <a:rPr lang="en" sz="12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00">
                <a:solidFill>
                  <a:srgbClr val="3EABE6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By</a:t>
            </a:r>
            <a:r>
              <a:rPr lang="en" sz="12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200" i="1">
                <a:solidFill>
                  <a:srgbClr val="96EC3F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xpath</a:t>
            </a:r>
            <a:r>
              <a:rPr lang="en" sz="12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00">
                <a:solidFill>
                  <a:srgbClr val="17C6A3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"//*[@id=\"shopify-section-template--20758376841538__main\"]/div/div/height-observer/div/div[1]/button"</a:t>
            </a:r>
            <a:r>
              <a:rPr lang="en" sz="12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rPr lang="en" sz="12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200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click</a:t>
            </a:r>
            <a:r>
              <a:rPr lang="en" sz="12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 sz="12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" sz="1200" i="1">
                <a:solidFill>
                  <a:srgbClr val="8DDAF8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dr</a:t>
            </a:r>
            <a:r>
              <a:rPr lang="en" sz="12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200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findElement</a:t>
            </a:r>
            <a:r>
              <a:rPr lang="en" sz="12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00">
                <a:solidFill>
                  <a:srgbClr val="3EABE6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By</a:t>
            </a:r>
            <a:r>
              <a:rPr lang="en" sz="12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200" i="1">
                <a:solidFill>
                  <a:srgbClr val="96EC3F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xpath</a:t>
            </a:r>
            <a:r>
              <a:rPr lang="en" sz="12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00">
                <a:solidFill>
                  <a:srgbClr val="17C6A3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"//*[@id=\"product_form_6722639953971\"]/button"</a:t>
            </a:r>
            <a:r>
              <a:rPr lang="en" sz="12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rPr lang="en" sz="12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200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click</a:t>
            </a:r>
            <a:r>
              <a:rPr lang="en" sz="12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 sz="12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" sz="1200">
                <a:solidFill>
                  <a:srgbClr val="1290C3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Thread</a:t>
            </a:r>
            <a:r>
              <a:rPr lang="en" sz="12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200" i="1">
                <a:solidFill>
                  <a:srgbClr val="96EC3F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en" sz="12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00">
                <a:solidFill>
                  <a:srgbClr val="6897BB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3000</a:t>
            </a:r>
            <a:r>
              <a:rPr lang="en" sz="12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2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808080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//navigating to gifts/</a:t>
            </a:r>
            <a:r>
              <a:rPr lang="en" sz="1300" u="sng">
                <a:solidFill>
                  <a:srgbClr val="808080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combos</a:t>
            </a:r>
            <a:r>
              <a:rPr lang="en" sz="1300">
                <a:solidFill>
                  <a:srgbClr val="808080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 and adding product to cart</a:t>
            </a:r>
            <a:endParaRPr sz="1300">
              <a:solidFill>
                <a:srgbClr val="808080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" sz="1300" i="1">
                <a:solidFill>
                  <a:srgbClr val="8DDAF8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dr</a:t>
            </a:r>
            <a:r>
              <a:rPr lang="en" sz="13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300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navigate</a:t>
            </a:r>
            <a:r>
              <a:rPr lang="en" sz="13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 sz="13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300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lang="en" sz="13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300">
                <a:solidFill>
                  <a:srgbClr val="17C6A3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"https://www.khadinatural.com/collections/gifts-kits-combos"</a:t>
            </a:r>
            <a:r>
              <a:rPr lang="en" sz="13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3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" sz="1300" i="1">
                <a:solidFill>
                  <a:srgbClr val="8DDAF8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dr</a:t>
            </a:r>
            <a:r>
              <a:rPr lang="en" sz="13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300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findElement</a:t>
            </a:r>
            <a:r>
              <a:rPr lang="en" sz="13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300">
                <a:solidFill>
                  <a:srgbClr val="3EABE6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By</a:t>
            </a:r>
            <a:r>
              <a:rPr lang="en" sz="13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300" i="1">
                <a:solidFill>
                  <a:srgbClr val="96EC3F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cssSelector</a:t>
            </a:r>
            <a:r>
              <a:rPr lang="en" sz="13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300">
                <a:solidFill>
                  <a:srgbClr val="17C6A3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"#product_form_6722591260723 &gt; button"</a:t>
            </a:r>
            <a:r>
              <a:rPr lang="en" sz="13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rPr lang="en" sz="13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300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click</a:t>
            </a:r>
            <a:r>
              <a:rPr lang="en" sz="13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 sz="13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" sz="1300">
                <a:solidFill>
                  <a:srgbClr val="1290C3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Thread</a:t>
            </a:r>
            <a:r>
              <a:rPr lang="en" sz="13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300" i="1">
                <a:solidFill>
                  <a:srgbClr val="96EC3F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en" sz="13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300">
                <a:solidFill>
                  <a:srgbClr val="6897BB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3000</a:t>
            </a:r>
            <a:r>
              <a:rPr lang="en" sz="13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3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500"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500" y="1579237"/>
            <a:ext cx="4312402" cy="24257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50" y="1579225"/>
            <a:ext cx="4312450" cy="250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/>
          <p:nvPr/>
        </p:nvSpPr>
        <p:spPr>
          <a:xfrm>
            <a:off x="1116425" y="598100"/>
            <a:ext cx="7738800" cy="12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8DDAF8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dr</a:t>
            </a:r>
            <a:r>
              <a:rPr lang="en" sz="12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200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findElement</a:t>
            </a:r>
            <a:r>
              <a:rPr lang="en" sz="12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00">
                <a:solidFill>
                  <a:srgbClr val="3EABE6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By</a:t>
            </a:r>
            <a:r>
              <a:rPr lang="en" sz="12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200" i="1">
                <a:solidFill>
                  <a:srgbClr val="96EC3F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xpath</a:t>
            </a:r>
            <a:r>
              <a:rPr lang="en" sz="12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00">
                <a:solidFill>
                  <a:srgbClr val="17C6A3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"//*[@id=\"cart-drawer\"]/form/div[2]/button[2]"</a:t>
            </a:r>
            <a:r>
              <a:rPr lang="en" sz="12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rPr lang="en" sz="12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200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click</a:t>
            </a:r>
            <a:r>
              <a:rPr lang="en" sz="12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 sz="12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" sz="1200">
                <a:solidFill>
                  <a:srgbClr val="1290C3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Thread</a:t>
            </a:r>
            <a:r>
              <a:rPr lang="en" sz="12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200" i="1">
                <a:solidFill>
                  <a:srgbClr val="96EC3F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en" sz="12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00">
                <a:solidFill>
                  <a:srgbClr val="6897BB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3000</a:t>
            </a:r>
            <a:r>
              <a:rPr lang="en" sz="12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2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		</a:t>
            </a:r>
            <a:endParaRPr sz="1200">
              <a:solidFill>
                <a:srgbClr val="D9E8F7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808080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98" name="Google Shape;19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6225" y="1543275"/>
            <a:ext cx="5459198" cy="3070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CODE FOR TESTNG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HP\Pictures\Screenshots\Screenshot (254)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946" y="1164083"/>
            <a:ext cx="5541818" cy="378296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1621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itchFamily="18" charset="0"/>
                <a:cs typeface="Times New Roman" pitchFamily="18" charset="0"/>
              </a:rPr>
              <a:t>WHAT IS DOCKER?</a:t>
            </a:r>
            <a:endParaRPr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4" name="Google Shape;204;p25"/>
          <p:cNvSpPr txBox="1">
            <a:spLocks noGrp="1"/>
          </p:cNvSpPr>
          <p:nvPr>
            <p:ph type="body" idx="1"/>
          </p:nvPr>
        </p:nvSpPr>
        <p:spPr>
          <a:xfrm>
            <a:off x="1387600" y="1232875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highlight>
                  <a:schemeClr val="dk1"/>
                </a:highlight>
                <a:latin typeface="Times New Roman" pitchFamily="18" charset="0"/>
                <a:ea typeface="Arial"/>
                <a:cs typeface="Times New Roman" pitchFamily="18" charset="0"/>
                <a:sym typeface="Arial"/>
              </a:rPr>
              <a:t>Docker is an open source platform that enables developers to build, deploy, run, update and manage containers.</a:t>
            </a:r>
            <a:endParaRPr sz="1600" dirty="0">
              <a:highlight>
                <a:schemeClr val="dk1"/>
              </a:highlight>
              <a:latin typeface="Times New Roman" pitchFamily="18" charset="0"/>
              <a:ea typeface="Arial"/>
              <a:cs typeface="Times New Roman" pitchFamily="18" charset="0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dirty="0">
                <a:highlight>
                  <a:srgbClr val="202124"/>
                </a:highlight>
                <a:latin typeface="Times New Roman" pitchFamily="18" charset="0"/>
                <a:ea typeface="Arial"/>
                <a:cs typeface="Times New Roman" pitchFamily="18" charset="0"/>
                <a:sym typeface="Arial"/>
              </a:rPr>
              <a:t>A consistent environment is provided by docker so that the software can run across multiple computing environments. It gets easier to efficiently ship, build and run applications due to docker.</a:t>
            </a:r>
            <a:endParaRPr sz="1600" dirty="0">
              <a:highlight>
                <a:srgbClr val="202124"/>
              </a:highlight>
              <a:latin typeface="Times New Roman" pitchFamily="18" charset="0"/>
              <a:ea typeface="Arial"/>
              <a:cs typeface="Times New Roman" pitchFamily="18" charset="0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dirty="0">
                <a:highlight>
                  <a:srgbClr val="202124"/>
                </a:highlight>
                <a:latin typeface="Times New Roman" pitchFamily="18" charset="0"/>
                <a:ea typeface="Arial"/>
                <a:cs typeface="Times New Roman" pitchFamily="18" charset="0"/>
                <a:sym typeface="Arial"/>
              </a:rPr>
              <a:t>Here for this project we have we deployed a container on docker.</a:t>
            </a:r>
            <a:endParaRPr sz="1600" dirty="0">
              <a:highlight>
                <a:srgbClr val="202124"/>
              </a:highlight>
              <a:latin typeface="Times New Roman" pitchFamily="18" charset="0"/>
              <a:ea typeface="Arial"/>
              <a:cs typeface="Times New Roman" pitchFamily="18" charset="0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dirty="0">
                <a:highlight>
                  <a:srgbClr val="202124"/>
                </a:highlight>
                <a:latin typeface="Times New Roman" pitchFamily="18" charset="0"/>
                <a:ea typeface="Arial"/>
                <a:cs typeface="Times New Roman" pitchFamily="18" charset="0"/>
                <a:sym typeface="Arial"/>
              </a:rPr>
              <a:t>Workflow:</a:t>
            </a:r>
            <a:endParaRPr sz="1600" dirty="0">
              <a:highlight>
                <a:srgbClr val="202124"/>
              </a:highlight>
              <a:latin typeface="Times New Roman" pitchFamily="18" charset="0"/>
              <a:ea typeface="Arial"/>
              <a:cs typeface="Times New Roman" pitchFamily="18" charset="0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dirty="0">
                <a:highlight>
                  <a:srgbClr val="202124"/>
                </a:highlight>
                <a:latin typeface="Times New Roman" pitchFamily="18" charset="0"/>
                <a:ea typeface="Arial"/>
                <a:cs typeface="Times New Roman" pitchFamily="18" charset="0"/>
                <a:sym typeface="Arial"/>
              </a:rPr>
              <a:t>Spring boot project -&gt; run the project - &gt;create its container -&gt; create its imagery docker hub.</a:t>
            </a:r>
            <a:endParaRPr sz="1600" dirty="0">
              <a:highlight>
                <a:srgbClr val="202124"/>
              </a:highlight>
              <a:latin typeface="Times New Roman" pitchFamily="18" charset="0"/>
              <a:ea typeface="Arial"/>
              <a:cs typeface="Times New Roman" pitchFamily="18" charset="0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 dirty="0">
              <a:solidFill>
                <a:srgbClr val="FFFFFF"/>
              </a:solidFill>
              <a:highlight>
                <a:srgbClr val="1C262D"/>
              </a:highlight>
              <a:latin typeface="Times New Roman" pitchFamily="18" charset="0"/>
              <a:ea typeface="Roboto"/>
              <a:cs typeface="Times New Roman" pitchFamily="18" charset="0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 dirty="0">
              <a:solidFill>
                <a:srgbClr val="FFFFFF"/>
              </a:solidFill>
              <a:highlight>
                <a:srgbClr val="1C262D"/>
              </a:highlight>
              <a:latin typeface="Times New Roman" pitchFamily="18" charset="0"/>
              <a:ea typeface="Roboto"/>
              <a:cs typeface="Times New Roman" pitchFamily="18" charset="0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itchFamily="18" charset="0"/>
                <a:cs typeface="Times New Roman" pitchFamily="18" charset="0"/>
              </a:rPr>
              <a:t>COMMANDS USED:</a:t>
            </a:r>
            <a:endParaRPr dirty="0">
              <a:latin typeface="Times New Roman" pitchFamily="18" charset="0"/>
              <a:cs typeface="Times New Roman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0" name="Google Shape;210;p2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itchFamily="18" charset="0"/>
                <a:cs typeface="Times New Roman" pitchFamily="18" charset="0"/>
              </a:rPr>
              <a:t>docker  –version</a:t>
            </a:r>
            <a:endParaRPr dirty="0">
              <a:latin typeface="Times New Roman" pitchFamily="18" charset="0"/>
              <a:cs typeface="Times New Roman" pitchFamily="18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latin typeface="Times New Roman" pitchFamily="18" charset="0"/>
                <a:cs typeface="Times New Roman" pitchFamily="18" charset="0"/>
              </a:rPr>
              <a:t>docker images</a:t>
            </a:r>
            <a:endParaRPr dirty="0">
              <a:latin typeface="Times New Roman" pitchFamily="18" charset="0"/>
              <a:cs typeface="Times New Roman" pitchFamily="18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latin typeface="Times New Roman" pitchFamily="18" charset="0"/>
                <a:cs typeface="Times New Roman" pitchFamily="18" charset="0"/>
              </a:rPr>
              <a:t>docker build -t  [jarfile name]:[version name]</a:t>
            </a:r>
            <a:endParaRPr dirty="0">
              <a:latin typeface="Times New Roman" pitchFamily="18" charset="0"/>
              <a:cs typeface="Times New Roman" pitchFamily="18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latin typeface="Times New Roman" pitchFamily="18" charset="0"/>
                <a:cs typeface="Times New Roman" pitchFamily="18" charset="0"/>
              </a:rPr>
              <a:t>docker run -p 8085:8085  jarfile name</a:t>
            </a:r>
            <a:endParaRPr dirty="0">
              <a:latin typeface="Times New Roman" pitchFamily="18" charset="0"/>
              <a:cs typeface="Times New Roman" pitchFamily="18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latin typeface="Times New Roman" pitchFamily="18" charset="0"/>
                <a:cs typeface="Times New Roman" pitchFamily="18" charset="0"/>
              </a:rPr>
              <a:t>docker tag jarfile swa0709/jarfile</a:t>
            </a:r>
            <a:endParaRPr dirty="0">
              <a:latin typeface="Times New Roman" pitchFamily="18" charset="0"/>
              <a:cs typeface="Times New Roman" pitchFamily="18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latin typeface="Times New Roman" pitchFamily="18" charset="0"/>
                <a:cs typeface="Times New Roman" pitchFamily="18" charset="0"/>
              </a:rPr>
              <a:t>docker push jarfile</a:t>
            </a:r>
            <a:endParaRPr dirty="0">
              <a:latin typeface="Times New Roman" pitchFamily="18" charset="0"/>
              <a:cs typeface="Times New Roman" pitchFamily="18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1150" y="242500"/>
            <a:ext cx="5803976" cy="221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1150" y="2571750"/>
            <a:ext cx="6934245" cy="238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6600" y="255400"/>
            <a:ext cx="4793100" cy="163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6600" y="2012950"/>
            <a:ext cx="5245827" cy="29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8738" y="454350"/>
            <a:ext cx="5926525" cy="211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8750" y="2944267"/>
            <a:ext cx="5926526" cy="20468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0"/>
          <p:cNvSpPr txBox="1">
            <a:spLocks noGrp="1"/>
          </p:cNvSpPr>
          <p:nvPr>
            <p:ph type="title"/>
          </p:nvPr>
        </p:nvSpPr>
        <p:spPr>
          <a:xfrm>
            <a:off x="1324075" y="172282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 dirty="0">
                <a:latin typeface="Times New Roman" pitchFamily="18" charset="0"/>
                <a:cs typeface="Times New Roman" pitchFamily="18" charset="0"/>
              </a:rPr>
              <a:t>THANKYOU</a:t>
            </a:r>
            <a:endParaRPr sz="49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 dirty="0">
                <a:latin typeface="Times New Roman" pitchFamily="18" charset="0"/>
                <a:cs typeface="Times New Roman" pitchFamily="18" charset="0"/>
              </a:rPr>
              <a:t>INTRODUCTION</a:t>
            </a:r>
            <a:endParaRPr b="1" u="sng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297500" y="120870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Times New Roman" pitchFamily="18" charset="0"/>
                <a:ea typeface="Malgun Gothic" pitchFamily="34" charset="-127"/>
                <a:cs typeface="Times New Roman" pitchFamily="18" charset="0"/>
                <a:sym typeface="Merriweather Light"/>
              </a:rPr>
              <a:t>This presentation it about an Automated Website using Selenium. The project depicts the flow of Automation ; shows how using different functions we can load a site and perform various functionalities using a testing framework like Selenium.</a:t>
            </a:r>
            <a:endParaRPr sz="2000" dirty="0">
              <a:latin typeface="Times New Roman" pitchFamily="18" charset="0"/>
              <a:ea typeface="Malgun Gothic" pitchFamily="34" charset="-127"/>
              <a:cs typeface="Times New Roman" pitchFamily="18" charset="0"/>
              <a:sym typeface="Merriweather Ligh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 u="sng" dirty="0">
                <a:latin typeface="Times New Roman" pitchFamily="18" charset="0"/>
                <a:ea typeface="Malgun Gothic" pitchFamily="34" charset="-127"/>
                <a:cs typeface="Times New Roman" pitchFamily="18" charset="0"/>
                <a:sym typeface="Merriweather Light"/>
              </a:rPr>
              <a:t>WorkFlow:</a:t>
            </a:r>
            <a:endParaRPr sz="2000" u="sng" dirty="0">
              <a:latin typeface="Times New Roman" pitchFamily="18" charset="0"/>
              <a:ea typeface="Malgun Gothic" pitchFamily="34" charset="-127"/>
              <a:cs typeface="Times New Roman" pitchFamily="18" charset="0"/>
              <a:sym typeface="Merriweather Light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 dirty="0">
                <a:latin typeface="Times New Roman" pitchFamily="18" charset="0"/>
                <a:ea typeface="Malgun Gothic" pitchFamily="34" charset="-127"/>
                <a:cs typeface="Times New Roman" pitchFamily="18" charset="0"/>
                <a:sym typeface="Merriweather Light"/>
              </a:rPr>
              <a:t>Load the website -&gt; login -&gt; navigate to different pages -&gt; add products to cart -&gt; enter shipping details -&gt; payment process.</a:t>
            </a:r>
            <a:endParaRPr sz="2000" dirty="0">
              <a:latin typeface="Times New Roman" pitchFamily="18" charset="0"/>
              <a:ea typeface="Malgun Gothic" pitchFamily="34" charset="-127"/>
              <a:cs typeface="Times New Roman" pitchFamily="18" charset="0"/>
              <a:sym typeface="Merriweather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itchFamily="18" charset="0"/>
                <a:cs typeface="Times New Roman" pitchFamily="18" charset="0"/>
              </a:rPr>
              <a:t>WHAT IS SPRING?</a:t>
            </a:r>
            <a:endParaRPr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7" name="Google Shape;147;p1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58" dirty="0">
                <a:highlight>
                  <a:srgbClr val="1B1F23"/>
                </a:highlight>
                <a:latin typeface="Times New Roman" pitchFamily="18" charset="0"/>
                <a:ea typeface="Merriweather Light"/>
                <a:cs typeface="Times New Roman" pitchFamily="18" charset="0"/>
                <a:sym typeface="Merriweather Light"/>
              </a:rPr>
              <a:t>-The Spring Framework (Spring) is an open source software development framework that provides infrastructure support for building primarily Java-based applications.</a:t>
            </a:r>
            <a:endParaRPr sz="4708" dirty="0">
              <a:highlight>
                <a:srgbClr val="1B1F23"/>
              </a:highlight>
              <a:latin typeface="Times New Roman" pitchFamily="18" charset="0"/>
              <a:ea typeface="Merriweather Light"/>
              <a:cs typeface="Times New Roman" pitchFamily="18" charset="0"/>
              <a:sym typeface="Merriweather Ligh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708" dirty="0">
                <a:solidFill>
                  <a:srgbClr val="FFFFFF"/>
                </a:solidFill>
                <a:highlight>
                  <a:srgbClr val="1B1F23"/>
                </a:highlight>
                <a:latin typeface="Times New Roman" pitchFamily="18" charset="0"/>
                <a:ea typeface="Merriweather Light"/>
                <a:cs typeface="Times New Roman" pitchFamily="18" charset="0"/>
                <a:sym typeface="Merriweather Light"/>
              </a:rPr>
              <a:t>-Spring Boot makes it easy to create stand-alone, production-grade Spring based Applications that you can "just run".</a:t>
            </a:r>
            <a:endParaRPr sz="4708" dirty="0">
              <a:solidFill>
                <a:srgbClr val="FFFFFF"/>
              </a:solidFill>
              <a:highlight>
                <a:srgbClr val="1B1F23"/>
              </a:highlight>
              <a:latin typeface="Times New Roman" pitchFamily="18" charset="0"/>
              <a:ea typeface="Merriweather Light"/>
              <a:cs typeface="Times New Roman" pitchFamily="18" charset="0"/>
              <a:sym typeface="Merriweather Ligh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708" dirty="0">
                <a:solidFill>
                  <a:srgbClr val="FFFFFF"/>
                </a:solidFill>
                <a:highlight>
                  <a:srgbClr val="1B1F23"/>
                </a:highlight>
                <a:latin typeface="Times New Roman" pitchFamily="18" charset="0"/>
                <a:ea typeface="Merriweather Light"/>
                <a:cs typeface="Times New Roman" pitchFamily="18" charset="0"/>
                <a:sym typeface="Merriweather Light"/>
              </a:rPr>
              <a:t>-In this project we have initially created an simple spring application for automating the website.</a:t>
            </a:r>
            <a:endParaRPr sz="4708" dirty="0">
              <a:solidFill>
                <a:srgbClr val="FFFFFF"/>
              </a:solidFill>
              <a:highlight>
                <a:srgbClr val="1B1F23"/>
              </a:highlight>
              <a:latin typeface="Times New Roman" pitchFamily="18" charset="0"/>
              <a:ea typeface="Merriweather Light"/>
              <a:cs typeface="Times New Roman" pitchFamily="18" charset="0"/>
              <a:sym typeface="Merriweather Ligh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highlight>
                <a:srgbClr val="1B1F23"/>
              </a:highlight>
              <a:latin typeface="Times New Roman" pitchFamily="18" charset="0"/>
              <a:ea typeface="Arial"/>
              <a:cs typeface="Times New Roman" pitchFamily="18" charset="0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highlight>
                <a:srgbClr val="1B1F23"/>
              </a:highlight>
              <a:latin typeface="Times New Roman" pitchFamily="18" charset="0"/>
              <a:ea typeface="Arial"/>
              <a:cs typeface="Times New Roman" pitchFamily="18" charset="0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200" dirty="0">
              <a:solidFill>
                <a:srgbClr val="FFFFFF"/>
              </a:solidFill>
              <a:highlight>
                <a:srgbClr val="1B1F23"/>
              </a:highlight>
              <a:latin typeface="Times New Roman" pitchFamily="18" charset="0"/>
              <a:ea typeface="Arial"/>
              <a:cs typeface="Times New Roman" pitchFamily="18" charset="0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2700" y="541500"/>
            <a:ext cx="6685224" cy="406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itchFamily="18" charset="0"/>
                <a:cs typeface="Times New Roman" pitchFamily="18" charset="0"/>
              </a:rPr>
              <a:t>WHAT IS SELENIUM?</a:t>
            </a:r>
            <a:endParaRPr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8" name="Google Shape;158;p17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highlight>
                  <a:schemeClr val="dk1"/>
                </a:highlight>
                <a:latin typeface="Times New Roman" pitchFamily="18" charset="0"/>
                <a:ea typeface="Arial"/>
                <a:cs typeface="Times New Roman" pitchFamily="18" charset="0"/>
                <a:sym typeface="Arial"/>
              </a:rPr>
              <a:t> </a:t>
            </a:r>
            <a:r>
              <a:rPr lang="en" sz="1600" dirty="0">
                <a:highlight>
                  <a:schemeClr val="dk1"/>
                </a:highlight>
                <a:latin typeface="Times New Roman" pitchFamily="18" charset="0"/>
                <a:ea typeface="Arial"/>
                <a:cs typeface="Times New Roman" pitchFamily="18" charset="0"/>
                <a:sym typeface="Arial"/>
              </a:rPr>
              <a:t>Selenium was </a:t>
            </a:r>
            <a:r>
              <a:rPr lang="en" sz="1600" b="1" dirty="0">
                <a:highlight>
                  <a:schemeClr val="dk1"/>
                </a:highlight>
                <a:latin typeface="Times New Roman" pitchFamily="18" charset="0"/>
                <a:ea typeface="Arial"/>
                <a:cs typeface="Times New Roman" pitchFamily="18" charset="0"/>
                <a:sym typeface="Arial"/>
              </a:rPr>
              <a:t>created by Jason Huggins in 2004</a:t>
            </a:r>
            <a:r>
              <a:rPr lang="en" sz="1600" dirty="0">
                <a:highlight>
                  <a:schemeClr val="dk1"/>
                </a:highlight>
                <a:latin typeface="Times New Roman" pitchFamily="18" charset="0"/>
                <a:ea typeface="Arial"/>
                <a:cs typeface="Times New Roman" pitchFamily="18" charset="0"/>
                <a:sym typeface="Arial"/>
              </a:rPr>
              <a:t>.</a:t>
            </a:r>
            <a:endParaRPr sz="1600" b="1" dirty="0">
              <a:highlight>
                <a:schemeClr val="dk1"/>
              </a:highlight>
              <a:latin typeface="Times New Roman" pitchFamily="18" charset="0"/>
              <a:ea typeface="Arial"/>
              <a:cs typeface="Times New Roman" pitchFamily="18" charset="0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b="1" dirty="0">
                <a:highlight>
                  <a:schemeClr val="dk1"/>
                </a:highlight>
                <a:latin typeface="Times New Roman" pitchFamily="18" charset="0"/>
                <a:ea typeface="Arial"/>
                <a:cs typeface="Times New Roman" pitchFamily="18" charset="0"/>
                <a:sym typeface="Arial"/>
              </a:rPr>
              <a:t>Selenium</a:t>
            </a:r>
            <a:r>
              <a:rPr lang="en" sz="1600" dirty="0">
                <a:highlight>
                  <a:schemeClr val="dk1"/>
                </a:highlight>
                <a:latin typeface="Times New Roman" pitchFamily="18" charset="0"/>
                <a:ea typeface="Arial"/>
                <a:cs typeface="Times New Roman" pitchFamily="18" charset="0"/>
                <a:sym typeface="Arial"/>
              </a:rPr>
              <a:t> is a free (open-source) automated testing framework used to validate web applications across different browsers and platforms.</a:t>
            </a:r>
            <a:r>
              <a:rPr lang="en" sz="1600" dirty="0">
                <a:solidFill>
                  <a:srgbClr val="222222"/>
                </a:solidFill>
                <a:highlight>
                  <a:srgbClr val="FFFFFF"/>
                </a:highlight>
                <a:latin typeface="Times New Roman" pitchFamily="18" charset="0"/>
                <a:ea typeface="Arial"/>
                <a:cs typeface="Times New Roman" pitchFamily="18" charset="0"/>
                <a:sym typeface="Arial"/>
              </a:rPr>
              <a:t> </a:t>
            </a:r>
            <a:endParaRPr sz="1600" dirty="0">
              <a:solidFill>
                <a:srgbClr val="222222"/>
              </a:solidFill>
              <a:highlight>
                <a:srgbClr val="FFFFFF"/>
              </a:highlight>
              <a:latin typeface="Times New Roman" pitchFamily="18" charset="0"/>
              <a:ea typeface="Arial"/>
              <a:cs typeface="Times New Roman" pitchFamily="18" charset="0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dirty="0">
                <a:highlight>
                  <a:schemeClr val="dk1"/>
                </a:highlight>
                <a:latin typeface="Times New Roman" pitchFamily="18" charset="0"/>
                <a:ea typeface="Arial"/>
                <a:cs typeface="Times New Roman" pitchFamily="18" charset="0"/>
                <a:sym typeface="Arial"/>
              </a:rPr>
              <a:t>Selenium supports automation across different browsers, platforms and programming languages.</a:t>
            </a:r>
            <a:endParaRPr sz="1600" dirty="0">
              <a:highlight>
                <a:schemeClr val="dk1"/>
              </a:highlight>
              <a:latin typeface="Times New Roman" pitchFamily="18" charset="0"/>
              <a:ea typeface="Arial"/>
              <a:cs typeface="Times New Roman" pitchFamily="18" charset="0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 dirty="0">
                <a:highlight>
                  <a:schemeClr val="dk1"/>
                </a:highlight>
                <a:latin typeface="Times New Roman" pitchFamily="18" charset="0"/>
                <a:ea typeface="Arial"/>
                <a:cs typeface="Times New Roman" pitchFamily="18" charset="0"/>
                <a:sym typeface="Arial"/>
              </a:rPr>
              <a:t>For this project using different functions of Selenium and different WebDrivers “KhadiNaturals” website is automated. </a:t>
            </a:r>
            <a:r>
              <a:rPr lang="en" sz="1500" dirty="0">
                <a:highlight>
                  <a:schemeClr val="dk1"/>
                </a:highlight>
                <a:latin typeface="Times New Roman" pitchFamily="18" charset="0"/>
                <a:ea typeface="Arial"/>
                <a:cs typeface="Times New Roman" pitchFamily="18" charset="0"/>
                <a:sym typeface="Arial"/>
              </a:rPr>
              <a:t>   </a:t>
            </a:r>
            <a:endParaRPr sz="1500" dirty="0">
              <a:highlight>
                <a:schemeClr val="dk1"/>
              </a:highlight>
              <a:latin typeface="Times New Roman" pitchFamily="18" charset="0"/>
              <a:ea typeface="Arial"/>
              <a:cs typeface="Times New Roman" pitchFamily="18" charset="0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</a:t>
            </a:r>
            <a:endParaRPr/>
          </a:p>
        </p:txBody>
      </p:sp>
      <p:sp>
        <p:nvSpPr>
          <p:cNvPr id="164" name="Google Shape;164;p18"/>
          <p:cNvSpPr txBox="1"/>
          <p:nvPr/>
        </p:nvSpPr>
        <p:spPr>
          <a:xfrm>
            <a:off x="1297500" y="904757"/>
            <a:ext cx="4075500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808080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//load the driver</a:t>
            </a:r>
            <a:endParaRPr sz="1600" dirty="0">
              <a:solidFill>
                <a:srgbClr val="808080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		 </a:t>
            </a:r>
            <a:r>
              <a:rPr lang="en" sz="1600" i="1" dirty="0">
                <a:solidFill>
                  <a:srgbClr val="8DDAF8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dr</a:t>
            </a:r>
            <a:r>
              <a:rPr lang="en" sz="1600" dirty="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600" dirty="0">
                <a:solidFill>
                  <a:srgbClr val="CC6C1D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en" sz="1600" dirty="0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 dirty="0">
                <a:solidFill>
                  <a:srgbClr val="A7EC21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EdgeDriver</a:t>
            </a:r>
            <a:r>
              <a:rPr lang="en" sz="1600" dirty="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 sz="1600" dirty="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 dirty="0"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65" name="Google Shape;16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4386" y="1899847"/>
            <a:ext cx="3508924" cy="2707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/>
          <p:nvPr/>
        </p:nvSpPr>
        <p:spPr>
          <a:xfrm>
            <a:off x="2113325" y="574100"/>
            <a:ext cx="6449700" cy="12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808080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//load the </a:t>
            </a:r>
            <a:r>
              <a:rPr lang="en" sz="1300" u="sng">
                <a:solidFill>
                  <a:srgbClr val="808080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website</a:t>
            </a:r>
            <a:endParaRPr sz="1300" u="sng">
              <a:solidFill>
                <a:srgbClr val="808080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i="1">
                <a:solidFill>
                  <a:srgbClr val="8DDAF8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dr</a:t>
            </a:r>
            <a:r>
              <a:rPr lang="en" sz="13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300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get</a:t>
            </a:r>
            <a:r>
              <a:rPr lang="en" sz="13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300">
                <a:solidFill>
                  <a:srgbClr val="17C6A3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"https://www.khadinatural.com/"</a:t>
            </a:r>
            <a:r>
              <a:rPr lang="en" sz="13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3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808080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//maximize the window</a:t>
            </a:r>
            <a:endParaRPr sz="1300">
              <a:solidFill>
                <a:srgbClr val="808080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i="1">
                <a:solidFill>
                  <a:srgbClr val="8DDAF8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dr</a:t>
            </a:r>
            <a:r>
              <a:rPr lang="en" sz="13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300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manage</a:t>
            </a:r>
            <a:r>
              <a:rPr lang="en" sz="13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 sz="13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300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window</a:t>
            </a:r>
            <a:r>
              <a:rPr lang="en" sz="13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 sz="13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300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maximize</a:t>
            </a:r>
            <a:r>
              <a:rPr lang="en" sz="13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 sz="13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290C3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Thread</a:t>
            </a:r>
            <a:r>
              <a:rPr lang="en" sz="12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200" i="1">
                <a:solidFill>
                  <a:srgbClr val="96EC3F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en" sz="12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00">
                <a:solidFill>
                  <a:srgbClr val="6897BB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4000</a:t>
            </a:r>
            <a:r>
              <a:rPr lang="en" sz="1200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200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71" name="Google Shape;17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4400" y="2055900"/>
            <a:ext cx="4906075" cy="275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/>
          <p:nvPr/>
        </p:nvSpPr>
        <p:spPr>
          <a:xfrm>
            <a:off x="1133750" y="265200"/>
            <a:ext cx="7429500" cy="46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08080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//login into the account</a:t>
            </a:r>
            <a:endParaRPr>
              <a:solidFill>
                <a:srgbClr val="808080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">
                <a:solidFill>
                  <a:srgbClr val="80F2F6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WebElement</a:t>
            </a:r>
            <a:r>
              <a:rPr lang="en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F2F200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login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i="1">
                <a:solidFill>
                  <a:srgbClr val="8DDAF8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dr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findElement</a:t>
            </a:r>
            <a:r>
              <a:rPr lang="en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3EABE6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By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i="1">
                <a:solidFill>
                  <a:srgbClr val="96EC3F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xpath</a:t>
            </a:r>
            <a:r>
              <a:rPr lang="en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17C6A3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"//*[@id=\"shopify-section-sections--20758378807618__header\"]/height-observer/x-header/nav[2]/a[1]"</a:t>
            </a:r>
            <a:r>
              <a:rPr lang="en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">
                <a:solidFill>
                  <a:srgbClr val="F3EC79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login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click</a:t>
            </a:r>
            <a:r>
              <a:rPr lang="en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">
                <a:solidFill>
                  <a:srgbClr val="1290C3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Thread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i="1">
                <a:solidFill>
                  <a:srgbClr val="96EC3F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en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6897BB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5000</a:t>
            </a:r>
            <a:r>
              <a:rPr lang="en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">
                <a:solidFill>
                  <a:srgbClr val="80F2F6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WebElement</a:t>
            </a:r>
            <a:r>
              <a:rPr lang="en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F2F200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mail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i="1">
                <a:solidFill>
                  <a:srgbClr val="8DDAF8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dr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findElement</a:t>
            </a:r>
            <a:r>
              <a:rPr lang="en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3EABE6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By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i="1">
                <a:solidFill>
                  <a:srgbClr val="96EC3F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xpath</a:t>
            </a:r>
            <a:r>
              <a:rPr lang="en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17C6A3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"//*[@id=\"input-template--20758378119490__main--customeremail\"]"</a:t>
            </a:r>
            <a:r>
              <a:rPr lang="en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">
                <a:solidFill>
                  <a:srgbClr val="F3EC79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mail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sendKeys</a:t>
            </a:r>
            <a:r>
              <a:rPr lang="en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17C6A3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"dandekarswarali0721@gmail.com"</a:t>
            </a:r>
            <a:r>
              <a:rPr lang="en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">
                <a:solidFill>
                  <a:srgbClr val="80F2F6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WebElement</a:t>
            </a:r>
            <a:r>
              <a:rPr lang="en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F2F200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pass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i="1">
                <a:solidFill>
                  <a:srgbClr val="8DDAF8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dr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findElement</a:t>
            </a:r>
            <a:r>
              <a:rPr lang="en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3EABE6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By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i="1">
                <a:solidFill>
                  <a:srgbClr val="96EC3F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xpath</a:t>
            </a:r>
            <a:r>
              <a:rPr lang="en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17C6A3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"//*[@id=\"input-template--20758378119490__main--customerpassword\"]"</a:t>
            </a:r>
            <a:r>
              <a:rPr lang="en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">
                <a:solidFill>
                  <a:srgbClr val="F3EC79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pass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sendKeys</a:t>
            </a:r>
            <a:r>
              <a:rPr lang="en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17C6A3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"Khadinatural@07"</a:t>
            </a:r>
            <a:r>
              <a:rPr lang="en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" i="1">
                <a:solidFill>
                  <a:srgbClr val="8DDAF8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dr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findElement</a:t>
            </a:r>
            <a:r>
              <a:rPr lang="en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3EABE6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By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i="1">
                <a:solidFill>
                  <a:srgbClr val="96EC3F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xpath</a:t>
            </a:r>
            <a:r>
              <a:rPr lang="en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17C6A3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"//*[@id=\"customer_login\"]/button"</a:t>
            </a:r>
            <a:r>
              <a:rPr lang="en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>
                <a:solidFill>
                  <a:srgbClr val="80F6A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click</a:t>
            </a:r>
            <a:r>
              <a:rPr lang="en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E8F7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">
                <a:solidFill>
                  <a:srgbClr val="1290C3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Thread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i="1">
                <a:solidFill>
                  <a:srgbClr val="96EC3F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en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6897BB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3000</a:t>
            </a:r>
            <a:r>
              <a:rPr lang="en">
                <a:solidFill>
                  <a:srgbClr val="F9FAF4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>
                <a:solidFill>
                  <a:srgbClr val="E6E6FA"/>
                </a:solidFill>
                <a:highlight>
                  <a:srgbClr val="2F2F2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E6E6FA"/>
              </a:solidFill>
              <a:highlight>
                <a:srgbClr val="2F2F2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3713" y="602550"/>
            <a:ext cx="7001626" cy="3938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392</Words>
  <Application>Microsoft Office PowerPoint</Application>
  <PresentationFormat>On-screen Show (16:9)</PresentationFormat>
  <Paragraphs>62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Lato</vt:lpstr>
      <vt:lpstr>Malgun Gothic</vt:lpstr>
      <vt:lpstr>Montserrat</vt:lpstr>
      <vt:lpstr>Times New Roman</vt:lpstr>
      <vt:lpstr>Roboto</vt:lpstr>
      <vt:lpstr>Merriweather Light</vt:lpstr>
      <vt:lpstr>Courier New</vt:lpstr>
      <vt:lpstr>Focus</vt:lpstr>
      <vt:lpstr>PROJECT ON SELENIUM AND DOCKER</vt:lpstr>
      <vt:lpstr>INTRODUCTION</vt:lpstr>
      <vt:lpstr>WHAT IS SPRING?</vt:lpstr>
      <vt:lpstr>PowerPoint Presentation</vt:lpstr>
      <vt:lpstr>WHAT IS SELENIUM?</vt:lpstr>
      <vt:lpstr>CODE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CODE FOR TESTNG</vt:lpstr>
      <vt:lpstr>WHAT IS DOCKER?</vt:lpstr>
      <vt:lpstr>COMMANDS USED: </vt:lpstr>
      <vt:lpstr>PowerPoint Presentation</vt:lpstr>
      <vt:lpstr>PowerPoint Presentation</vt:lpstr>
      <vt:lpstr>PowerPoint Presentation</vt:lpstr>
      <vt:lpstr>THANKYOU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ON SELENIUM AND DOCKER</dc:title>
  <cp:lastModifiedBy>HP</cp:lastModifiedBy>
  <cp:revision>3</cp:revision>
  <dcterms:modified xsi:type="dcterms:W3CDTF">2023-10-04T20:18:16Z</dcterms:modified>
</cp:coreProperties>
</file>